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10d6b6">
                <a:alpha val="71372"/>
              </a:srgbClr>
            </a:gs>
            <a:gs pos="100000">
              <a:srgbClr val="7337d4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8720" y="150804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8720" y="24192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 flipH="1">
            <a:off x="1141560" y="90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 flipH="1">
            <a:off x="1141560" y="90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1257840" y="3246120"/>
            <a:ext cx="462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10d6b6">
                <a:alpha val="71372"/>
              </a:srgbClr>
            </a:gs>
            <a:gs pos="100000">
              <a:srgbClr val="7337d4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4572000" y="986400"/>
            <a:ext cx="4574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2"/>
          <p:cNvSpPr/>
          <p:nvPr/>
        </p:nvSpPr>
        <p:spPr>
          <a:xfrm>
            <a:off x="1780560" y="1322280"/>
            <a:ext cx="1986840" cy="2063880"/>
          </a:xfrm>
          <a:prstGeom prst="rect">
            <a:avLst/>
          </a:prstGeom>
          <a:solidFill>
            <a:srgbClr val="494ece">
              <a:alpha val="52000"/>
            </a:srgbClr>
          </a:solidFill>
          <a:ln w="28440">
            <a:solidFill>
              <a:srgbClr val="7337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400" spc="-1" strike="noStrike">
                <a:solidFill>
                  <a:srgbClr val="000000"/>
                </a:solidFill>
                <a:latin typeface="Arial"/>
                <a:ea typeface="Arial"/>
              </a:rPr>
              <a:t>        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3577680" y="2456280"/>
            <a:ext cx="1986840" cy="2063880"/>
          </a:xfrm>
          <a:prstGeom prst="rect">
            <a:avLst/>
          </a:prstGeom>
          <a:solidFill>
            <a:srgbClr val="00ffff">
              <a:alpha val="45000"/>
            </a:srgbClr>
          </a:solidFill>
          <a:ln w="28440">
            <a:solidFill>
              <a:srgbClr val="00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400" spc="-1" strike="noStrike">
                <a:solidFill>
                  <a:srgbClr val="000000"/>
                </a:solidFill>
                <a:latin typeface="Arial"/>
                <a:ea typeface="Arial"/>
              </a:rPr>
              <a:t>        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4" name="CustomShape 4"/>
          <p:cNvSpPr/>
          <p:nvPr/>
        </p:nvSpPr>
        <p:spPr>
          <a:xfrm>
            <a:off x="5375520" y="1322280"/>
            <a:ext cx="1986840" cy="2063880"/>
          </a:xfrm>
          <a:prstGeom prst="rect">
            <a:avLst/>
          </a:prstGeom>
          <a:solidFill>
            <a:srgbClr val="10d6b6">
              <a:alpha val="71000"/>
            </a:srgbClr>
          </a:solidFill>
          <a:ln w="28440">
            <a:solidFill>
              <a:srgbClr val="11e4c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400" spc="-1" strike="noStrike">
                <a:solidFill>
                  <a:srgbClr val="000000"/>
                </a:solidFill>
                <a:latin typeface="Arial"/>
                <a:ea typeface="Arial"/>
              </a:rPr>
              <a:t>        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5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6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10d6b6">
                <a:alpha val="71372"/>
              </a:srgbClr>
            </a:gs>
            <a:gs pos="100000">
              <a:srgbClr val="7337d4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8541360" y="-14760"/>
            <a:ext cx="360" cy="3667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2"/>
          <p:cNvSpPr/>
          <p:nvPr/>
        </p:nvSpPr>
        <p:spPr>
          <a:xfrm>
            <a:off x="1089360" y="1712880"/>
            <a:ext cx="5793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3"/>
          <p:cNvSpPr/>
          <p:nvPr/>
        </p:nvSpPr>
        <p:spPr>
          <a:xfrm>
            <a:off x="1089360" y="3390120"/>
            <a:ext cx="5793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10d6b6">
                <a:alpha val="71372"/>
              </a:srgbClr>
            </a:gs>
            <a:gs pos="100000">
              <a:srgbClr val="7337d4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0" y="3079800"/>
            <a:ext cx="4019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10d6b6">
                <a:alpha val="71372"/>
              </a:srgbClr>
            </a:gs>
            <a:gs pos="100000">
              <a:srgbClr val="7337d4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560520"/>
            <a:ext cx="9142560" cy="4020840"/>
          </a:xfrm>
          <a:prstGeom prst="rect">
            <a:avLst/>
          </a:prstGeom>
          <a:gradFill rotWithShape="0"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2"/>
          <p:cNvSpPr/>
          <p:nvPr/>
        </p:nvSpPr>
        <p:spPr>
          <a:xfrm rot="10800000">
            <a:off x="4568760" y="2728800"/>
            <a:ext cx="4575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10d6b6">
                <a:alpha val="71372"/>
              </a:srgbClr>
            </a:gs>
            <a:gs pos="100000">
              <a:srgbClr val="7337d4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572000" y="986400"/>
            <a:ext cx="4574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10d6b6">
                <a:alpha val="71372"/>
              </a:srgbClr>
            </a:gs>
            <a:gs pos="100000">
              <a:srgbClr val="7337d4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7324920" y="-7560"/>
            <a:ext cx="360" cy="515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10d6b6">
                <a:alpha val="71372"/>
              </a:srgbClr>
            </a:gs>
            <a:gs pos="100000">
              <a:srgbClr val="7337d4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1165680" y="1838520"/>
            <a:ext cx="3342240" cy="2682720"/>
          </a:xfrm>
          <a:prstGeom prst="rect">
            <a:avLst/>
          </a:prstGeom>
          <a:noFill/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2"/>
          <p:cNvSpPr/>
          <p:nvPr/>
        </p:nvSpPr>
        <p:spPr>
          <a:xfrm>
            <a:off x="4641480" y="1838520"/>
            <a:ext cx="3342240" cy="2682720"/>
          </a:xfrm>
          <a:prstGeom prst="rect">
            <a:avLst/>
          </a:prstGeom>
          <a:noFill/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3"/>
          <p:cNvSpPr/>
          <p:nvPr/>
        </p:nvSpPr>
        <p:spPr>
          <a:xfrm>
            <a:off x="4572000" y="986400"/>
            <a:ext cx="4574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10d6b6">
                <a:alpha val="71372"/>
              </a:srgbClr>
            </a:gs>
            <a:gs pos="100000">
              <a:srgbClr val="7337d4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0" y="560520"/>
            <a:ext cx="9142560" cy="4020840"/>
          </a:xfrm>
          <a:prstGeom prst="rect">
            <a:avLst/>
          </a:prstGeom>
          <a:gradFill rotWithShape="0"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2"/>
          <p:cNvSpPr/>
          <p:nvPr/>
        </p:nvSpPr>
        <p:spPr>
          <a:xfrm>
            <a:off x="0" y="2730600"/>
            <a:ext cx="4575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10d6b6">
                <a:alpha val="71372"/>
              </a:srgbClr>
            </a:gs>
            <a:gs pos="100000">
              <a:srgbClr val="7337d4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1901160" y="-7560"/>
            <a:ext cx="360" cy="515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9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0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0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0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0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4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mailto:george.dimitrov@ludotech.co" TargetMode="Externa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8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10d6b6">
                <a:alpha val="71372"/>
              </a:srgbClr>
            </a:gs>
            <a:gs pos="100000">
              <a:srgbClr val="7337d4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640080" y="3474720"/>
            <a:ext cx="80452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4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Gjorge Dimitrov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4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Trainer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4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Olga Penovska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4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Assistent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721080" y="2438640"/>
            <a:ext cx="3392640" cy="66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28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ADVANCED FRONT END DEVELOPMENT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05" name="Google Shape;122;p16" descr=""/>
          <p:cNvPicPr/>
          <p:nvPr/>
        </p:nvPicPr>
        <p:blipFill>
          <a:blip r:embed="rId1"/>
          <a:stretch/>
        </p:blipFill>
        <p:spPr>
          <a:xfrm>
            <a:off x="3932640" y="335160"/>
            <a:ext cx="4298760" cy="422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1552680" y="1958040"/>
            <a:ext cx="2795760" cy="64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1800" spc="-1" strike="noStrike">
                <a:solidFill>
                  <a:srgbClr val="ffffff"/>
                </a:solidFill>
                <a:latin typeface="Saira ExtraCondensed Medium"/>
                <a:ea typeface="Saira ExtraCondensed Medium"/>
              </a:rPr>
              <a:t>GOOD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4" name="CustomShape 2"/>
          <p:cNvSpPr/>
          <p:nvPr/>
        </p:nvSpPr>
        <p:spPr>
          <a:xfrm>
            <a:off x="1552680" y="2602800"/>
            <a:ext cx="2795760" cy="155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Using selector strength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BEM or other naming methodology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Using reusable classes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Using Flexbox instead of float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Using Inverted triangle or other organization method for css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Using inheritance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65" name="CustomShape 3"/>
          <p:cNvSpPr/>
          <p:nvPr/>
        </p:nvSpPr>
        <p:spPr>
          <a:xfrm>
            <a:off x="4794120" y="2587320"/>
            <a:ext cx="2795760" cy="158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Camel Case classes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Targeting elements using id selectors in CSS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Code indentation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Inline styles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Incorrectly Using Positioning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Using improper values for properties (color names, 0px etc.)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Using !important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66" name="CustomShape 4"/>
          <p:cNvSpPr/>
          <p:nvPr/>
        </p:nvSpPr>
        <p:spPr>
          <a:xfrm>
            <a:off x="4794120" y="1958040"/>
            <a:ext cx="2795760" cy="64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800" spc="-1" strike="noStrike">
                <a:solidFill>
                  <a:srgbClr val="ffffff"/>
                </a:solidFill>
                <a:latin typeface="Saira ExtraCondensed Medium"/>
                <a:ea typeface="Saira ExtraCondensed Medium"/>
              </a:rPr>
              <a:t>BAD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7" name="CustomShape 5"/>
          <p:cNvSpPr/>
          <p:nvPr/>
        </p:nvSpPr>
        <p:spPr>
          <a:xfrm>
            <a:off x="8308080" y="452232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C1D162E-BDA3-412B-B396-871065AD10E9}" type="slidenum">
              <a:rPr b="0" lang="es" sz="1300" spc="-1" strike="noStrike">
                <a:solidFill>
                  <a:srgbClr val="666666"/>
                </a:solidFill>
                <a:latin typeface="Roboto Slab Regular"/>
                <a:ea typeface="Roboto Slab Regular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68" name="CustomShape 6"/>
          <p:cNvSpPr/>
          <p:nvPr/>
        </p:nvSpPr>
        <p:spPr>
          <a:xfrm>
            <a:off x="1000080" y="134640"/>
            <a:ext cx="7142400" cy="85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30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CSS practices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561960" y="965160"/>
            <a:ext cx="4123080" cy="174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48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What new will we learn about CSS?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70" name="CustomShape 2"/>
          <p:cNvSpPr/>
          <p:nvPr/>
        </p:nvSpPr>
        <p:spPr>
          <a:xfrm>
            <a:off x="4576680" y="314820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Inheritance in CSS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71" name="CustomShape 3"/>
          <p:cNvSpPr/>
          <p:nvPr/>
        </p:nvSpPr>
        <p:spPr>
          <a:xfrm>
            <a:off x="4576680" y="348948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CSS Variables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72" name="CustomShape 4"/>
          <p:cNvSpPr/>
          <p:nvPr/>
        </p:nvSpPr>
        <p:spPr>
          <a:xfrm>
            <a:off x="4576680" y="383076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Mobile first VS Desktop First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73" name="CustomShape 5"/>
          <p:cNvSpPr/>
          <p:nvPr/>
        </p:nvSpPr>
        <p:spPr>
          <a:xfrm>
            <a:off x="4576680" y="280656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Using Flexbox and Grid to position elements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561960" y="965160"/>
            <a:ext cx="4123080" cy="174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40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What are CSS preprocessors?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75" name="CustomShape 2"/>
          <p:cNvSpPr/>
          <p:nvPr/>
        </p:nvSpPr>
        <p:spPr>
          <a:xfrm>
            <a:off x="4576680" y="314820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Variables, mixins, extends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76" name="CustomShape 3"/>
          <p:cNvSpPr/>
          <p:nvPr/>
        </p:nvSpPr>
        <p:spPr>
          <a:xfrm>
            <a:off x="4576680" y="348948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@if, @else, @else if and @if not: Sass conditional statements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77" name="CustomShape 4"/>
          <p:cNvSpPr/>
          <p:nvPr/>
        </p:nvSpPr>
        <p:spPr>
          <a:xfrm>
            <a:off x="4576680" y="383076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@for, @each and @while loops in Sass and SCSS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78" name="CustomShape 5"/>
          <p:cNvSpPr/>
          <p:nvPr/>
        </p:nvSpPr>
        <p:spPr>
          <a:xfrm>
            <a:off x="4576680" y="280656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SASS, SCSS, LESS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244;p28" descr=""/>
          <p:cNvPicPr/>
          <p:nvPr/>
        </p:nvPicPr>
        <p:blipFill>
          <a:blip r:embed="rId1"/>
          <a:stretch/>
        </p:blipFill>
        <p:spPr>
          <a:xfrm flipH="1">
            <a:off x="4508640" y="1092600"/>
            <a:ext cx="3440880" cy="3150360"/>
          </a:xfrm>
          <a:prstGeom prst="rect">
            <a:avLst/>
          </a:prstGeom>
          <a:ln>
            <a:noFill/>
          </a:ln>
        </p:spPr>
      </p:pic>
      <p:sp>
        <p:nvSpPr>
          <p:cNvPr id="480" name="CustomShape 1"/>
          <p:cNvSpPr/>
          <p:nvPr/>
        </p:nvSpPr>
        <p:spPr>
          <a:xfrm>
            <a:off x="2102400" y="2540160"/>
            <a:ext cx="329292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48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JavaScript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81" name="CustomShape 2"/>
          <p:cNvSpPr/>
          <p:nvPr/>
        </p:nvSpPr>
        <p:spPr>
          <a:xfrm>
            <a:off x="303840" y="1858680"/>
            <a:ext cx="1443240" cy="16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48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03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82" name="CustomShape 3"/>
          <p:cNvSpPr/>
          <p:nvPr/>
        </p:nvSpPr>
        <p:spPr>
          <a:xfrm>
            <a:off x="2109240" y="2952360"/>
            <a:ext cx="190512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undefined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619920" y="134640"/>
            <a:ext cx="7902720" cy="85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30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JavaScript</a:t>
            </a:r>
            <a:endParaRPr b="0" lang="en-US" sz="3000" spc="-1" strike="noStrike">
              <a:latin typeface="Arial"/>
            </a:endParaRPr>
          </a:p>
        </p:txBody>
      </p:sp>
      <p:grpSp>
        <p:nvGrpSpPr>
          <p:cNvPr id="484" name="Group 2"/>
          <p:cNvGrpSpPr/>
          <p:nvPr/>
        </p:nvGrpSpPr>
        <p:grpSpPr>
          <a:xfrm>
            <a:off x="3280320" y="1964520"/>
            <a:ext cx="2581560" cy="2480040"/>
            <a:chOff x="3280320" y="1964520"/>
            <a:chExt cx="2581560" cy="2480040"/>
          </a:xfrm>
        </p:grpSpPr>
        <p:grpSp>
          <p:nvGrpSpPr>
            <p:cNvPr id="485" name="Group 3"/>
            <p:cNvGrpSpPr/>
            <p:nvPr/>
          </p:nvGrpSpPr>
          <p:grpSpPr>
            <a:xfrm>
              <a:off x="3280320" y="2298960"/>
              <a:ext cx="2581560" cy="2145600"/>
              <a:chOff x="3280320" y="2298960"/>
              <a:chExt cx="2581560" cy="2145600"/>
            </a:xfrm>
          </p:grpSpPr>
          <p:sp>
            <p:nvSpPr>
              <p:cNvPr id="486" name="CustomShape 4"/>
              <p:cNvSpPr/>
              <p:nvPr/>
            </p:nvSpPr>
            <p:spPr>
              <a:xfrm>
                <a:off x="3550680" y="2298960"/>
                <a:ext cx="2042640" cy="2042640"/>
              </a:xfrm>
              <a:prstGeom prst="ellipse">
                <a:avLst/>
              </a:prstGeom>
              <a:noFill/>
              <a:ln w="2844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7" name="CustomShape 5"/>
              <p:cNvSpPr/>
              <p:nvPr/>
            </p:nvSpPr>
            <p:spPr>
              <a:xfrm>
                <a:off x="3280320" y="2644560"/>
                <a:ext cx="735480" cy="735840"/>
              </a:xfrm>
              <a:prstGeom prst="ellipse">
                <a:avLst/>
              </a:prstGeom>
              <a:solidFill>
                <a:srgbClr val="7337d4">
                  <a:alpha val="81000"/>
                </a:srgbClr>
              </a:solidFill>
              <a:ln w="2844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8" name="CustomShape 6"/>
              <p:cNvSpPr/>
              <p:nvPr/>
            </p:nvSpPr>
            <p:spPr>
              <a:xfrm>
                <a:off x="5126400" y="2644560"/>
                <a:ext cx="735480" cy="735840"/>
              </a:xfrm>
              <a:prstGeom prst="ellipse">
                <a:avLst/>
              </a:prstGeom>
              <a:solidFill>
                <a:srgbClr val="7337d4">
                  <a:alpha val="81000"/>
                </a:srgbClr>
              </a:solidFill>
              <a:ln w="2844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9" name="CustomShape 7"/>
              <p:cNvSpPr/>
              <p:nvPr/>
            </p:nvSpPr>
            <p:spPr>
              <a:xfrm>
                <a:off x="3537000" y="3708720"/>
                <a:ext cx="735480" cy="735840"/>
              </a:xfrm>
              <a:prstGeom prst="ellipse">
                <a:avLst/>
              </a:prstGeom>
              <a:solidFill>
                <a:srgbClr val="7337d4">
                  <a:alpha val="81000"/>
                </a:srgbClr>
              </a:solidFill>
              <a:ln w="2844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0" name="CustomShape 8"/>
              <p:cNvSpPr/>
              <p:nvPr/>
            </p:nvSpPr>
            <p:spPr>
              <a:xfrm>
                <a:off x="4879800" y="3708720"/>
                <a:ext cx="735480" cy="735840"/>
              </a:xfrm>
              <a:prstGeom prst="ellipse">
                <a:avLst/>
              </a:prstGeom>
              <a:solidFill>
                <a:srgbClr val="7337d4">
                  <a:alpha val="81000"/>
                </a:srgbClr>
              </a:solidFill>
              <a:ln w="2844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91" name="CustomShape 9"/>
            <p:cNvSpPr/>
            <p:nvPr/>
          </p:nvSpPr>
          <p:spPr>
            <a:xfrm>
              <a:off x="4203360" y="1964520"/>
              <a:ext cx="735480" cy="735840"/>
            </a:xfrm>
            <a:prstGeom prst="ellipse">
              <a:avLst/>
            </a:prstGeom>
            <a:solidFill>
              <a:srgbClr val="7337d4">
                <a:alpha val="81000"/>
              </a:srgbClr>
            </a:solidFill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92" name="CustomShape 10"/>
          <p:cNvSpPr/>
          <p:nvPr/>
        </p:nvSpPr>
        <p:spPr>
          <a:xfrm>
            <a:off x="5966640" y="2737800"/>
            <a:ext cx="1905120" cy="55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Event loop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93" name="CustomShape 11"/>
          <p:cNvSpPr/>
          <p:nvPr/>
        </p:nvSpPr>
        <p:spPr>
          <a:xfrm>
            <a:off x="1376640" y="2737800"/>
            <a:ext cx="1802160" cy="55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Variable scoping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94" name="CustomShape 12"/>
          <p:cNvSpPr/>
          <p:nvPr/>
        </p:nvSpPr>
        <p:spPr>
          <a:xfrm>
            <a:off x="5711400" y="3816360"/>
            <a:ext cx="1905120" cy="55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Asynchronous VS Synchronous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95" name="CustomShape 13"/>
          <p:cNvSpPr/>
          <p:nvPr/>
        </p:nvSpPr>
        <p:spPr>
          <a:xfrm>
            <a:off x="1641960" y="3816360"/>
            <a:ext cx="1802160" cy="55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Types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96" name="CustomShape 14"/>
          <p:cNvSpPr/>
          <p:nvPr/>
        </p:nvSpPr>
        <p:spPr>
          <a:xfrm>
            <a:off x="3618720" y="1337400"/>
            <a:ext cx="1905120" cy="55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ECMAScript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270;p30" descr=""/>
          <p:cNvPicPr/>
          <p:nvPr/>
        </p:nvPicPr>
        <p:blipFill>
          <a:blip r:embed="rId1"/>
          <a:stretch/>
        </p:blipFill>
        <p:spPr>
          <a:xfrm>
            <a:off x="1238400" y="361800"/>
            <a:ext cx="6666120" cy="441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"/>
          <p:cNvSpPr/>
          <p:nvPr/>
        </p:nvSpPr>
        <p:spPr>
          <a:xfrm>
            <a:off x="1552680" y="1958040"/>
            <a:ext cx="2795760" cy="64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1800" spc="-1" strike="noStrike">
                <a:solidFill>
                  <a:srgbClr val="ffffff"/>
                </a:solidFill>
                <a:latin typeface="Saira ExtraCondensed Medium"/>
                <a:ea typeface="Saira ExtraCondensed Medium"/>
              </a:rPr>
              <a:t>GOOD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9" name="CustomShape 2"/>
          <p:cNvSpPr/>
          <p:nvPr/>
        </p:nvSpPr>
        <p:spPr>
          <a:xfrm>
            <a:off x="1552680" y="2602800"/>
            <a:ext cx="2795760" cy="155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Using let &amp; const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Using naming conventions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Using ===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Declaring global variables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Optimizing the code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Dom manipulation with event listeners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DRY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00" name="CustomShape 3"/>
          <p:cNvSpPr/>
          <p:nvPr/>
        </p:nvSpPr>
        <p:spPr>
          <a:xfrm>
            <a:off x="4794120" y="2618640"/>
            <a:ext cx="2795760" cy="155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Using var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Using terrible names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Using ==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Declaring variables in proper scope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Using unnecessary loops and/or recursion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Using inline event handlers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01" name="CustomShape 4"/>
          <p:cNvSpPr/>
          <p:nvPr/>
        </p:nvSpPr>
        <p:spPr>
          <a:xfrm>
            <a:off x="4794120" y="1958040"/>
            <a:ext cx="2795760" cy="64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800" spc="-1" strike="noStrike">
                <a:solidFill>
                  <a:srgbClr val="ffffff"/>
                </a:solidFill>
                <a:latin typeface="Saira ExtraCondensed Medium"/>
                <a:ea typeface="Saira ExtraCondensed Medium"/>
              </a:rPr>
              <a:t>BAD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2" name="CustomShape 5"/>
          <p:cNvSpPr/>
          <p:nvPr/>
        </p:nvSpPr>
        <p:spPr>
          <a:xfrm>
            <a:off x="8308080" y="452232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4810CC9-C2DB-4659-A3D9-53B939A607B3}" type="slidenum">
              <a:rPr b="0" lang="es" sz="1300" spc="-1" strike="noStrike">
                <a:solidFill>
                  <a:srgbClr val="666666"/>
                </a:solidFill>
                <a:latin typeface="Roboto Slab Regular"/>
                <a:ea typeface="Roboto Slab Regular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03" name="CustomShape 6"/>
          <p:cNvSpPr/>
          <p:nvPr/>
        </p:nvSpPr>
        <p:spPr>
          <a:xfrm>
            <a:off x="1000080" y="134640"/>
            <a:ext cx="7142400" cy="85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30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JavaScript practices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544680" y="965160"/>
            <a:ext cx="4140360" cy="174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48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What new will we learn about JS?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05" name="CustomShape 2"/>
          <p:cNvSpPr/>
          <p:nvPr/>
        </p:nvSpPr>
        <p:spPr>
          <a:xfrm>
            <a:off x="4576680" y="314820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What is TypeScript, and why is it so popular?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06" name="CustomShape 3"/>
          <p:cNvSpPr/>
          <p:nvPr/>
        </p:nvSpPr>
        <p:spPr>
          <a:xfrm>
            <a:off x="4576680" y="348948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What are JS libraries, and what are JS frameworks and why there are more than 100 of them!?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507" name="CustomShape 4"/>
          <p:cNvSpPr/>
          <p:nvPr/>
        </p:nvSpPr>
        <p:spPr>
          <a:xfrm>
            <a:off x="4576680" y="280656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How to add TypeScript to your project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544680" y="965160"/>
            <a:ext cx="4140360" cy="174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48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Frameworks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09" name="CustomShape 2"/>
          <p:cNvSpPr/>
          <p:nvPr/>
        </p:nvSpPr>
        <p:spPr>
          <a:xfrm>
            <a:off x="4576680" y="314820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Services, Modules, Directives, Decorators, Pipes, Hooks...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10" name="CustomShape 3"/>
          <p:cNvSpPr/>
          <p:nvPr/>
        </p:nvSpPr>
        <p:spPr>
          <a:xfrm>
            <a:off x="4576680" y="348948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Fetching data, Data binding, Virtual DOM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11" name="CustomShape 4"/>
          <p:cNvSpPr/>
          <p:nvPr/>
        </p:nvSpPr>
        <p:spPr>
          <a:xfrm>
            <a:off x="4576680" y="280656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Class based vs Function based components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619920" y="134640"/>
            <a:ext cx="7902720" cy="85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30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Most popular JS Frameworks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2210760" y="2280240"/>
            <a:ext cx="112572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8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React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4" name="CustomShape 3"/>
          <p:cNvSpPr/>
          <p:nvPr/>
        </p:nvSpPr>
        <p:spPr>
          <a:xfrm>
            <a:off x="2084760" y="2452680"/>
            <a:ext cx="1378440" cy="98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1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Facebook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15" name="CustomShape 4"/>
          <p:cNvSpPr/>
          <p:nvPr/>
        </p:nvSpPr>
        <p:spPr>
          <a:xfrm>
            <a:off x="4008240" y="3413880"/>
            <a:ext cx="112572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8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Vue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6" name="CustomShape 5"/>
          <p:cNvSpPr/>
          <p:nvPr/>
        </p:nvSpPr>
        <p:spPr>
          <a:xfrm>
            <a:off x="5806080" y="2280240"/>
            <a:ext cx="112572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8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Angular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7" name="CustomShape 6"/>
          <p:cNvSpPr/>
          <p:nvPr/>
        </p:nvSpPr>
        <p:spPr>
          <a:xfrm>
            <a:off x="3882240" y="3586320"/>
            <a:ext cx="1378440" cy="98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1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Open-source</a:t>
            </a:r>
            <a:endParaRPr b="0" lang="en-US" sz="1100" spc="-1" strike="noStrike">
              <a:latin typeface="Arial"/>
            </a:endParaRPr>
          </a:p>
        </p:txBody>
      </p:sp>
      <p:grpSp>
        <p:nvGrpSpPr>
          <p:cNvPr id="518" name="Group 7"/>
          <p:cNvGrpSpPr/>
          <p:nvPr/>
        </p:nvGrpSpPr>
        <p:grpSpPr>
          <a:xfrm>
            <a:off x="12122280" y="-2385360"/>
            <a:ext cx="329760" cy="329040"/>
            <a:chOff x="12122280" y="-2385360"/>
            <a:chExt cx="329760" cy="329040"/>
          </a:xfrm>
        </p:grpSpPr>
        <p:sp>
          <p:nvSpPr>
            <p:cNvPr id="519" name="CustomShape 8"/>
            <p:cNvSpPr/>
            <p:nvPr/>
          </p:nvSpPr>
          <p:spPr>
            <a:xfrm>
              <a:off x="12122280" y="-2385360"/>
              <a:ext cx="329760" cy="329040"/>
            </a:xfrm>
            <a:custGeom>
              <a:avLst/>
              <a:gdLst/>
              <a:ahLst/>
              <a:rect l="l" t="t" r="r" b="b"/>
              <a:pathLst>
                <a:path w="11784" h="11753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CustomShape 9"/>
            <p:cNvSpPr/>
            <p:nvPr/>
          </p:nvSpPr>
          <p:spPr>
            <a:xfrm>
              <a:off x="12225960" y="-2347200"/>
              <a:ext cx="115560" cy="134280"/>
            </a:xfrm>
            <a:custGeom>
              <a:avLst/>
              <a:gdLst/>
              <a:ahLst/>
              <a:rect l="l" t="t" r="r" b="b"/>
              <a:pathLst>
                <a:path w="4159" h="4821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21" name="Group 10"/>
          <p:cNvGrpSpPr/>
          <p:nvPr/>
        </p:nvGrpSpPr>
        <p:grpSpPr>
          <a:xfrm>
            <a:off x="9618840" y="-2383920"/>
            <a:ext cx="328320" cy="326520"/>
            <a:chOff x="9618840" y="-2383920"/>
            <a:chExt cx="328320" cy="326520"/>
          </a:xfrm>
        </p:grpSpPr>
        <p:sp>
          <p:nvSpPr>
            <p:cNvPr id="522" name="CustomShape 11"/>
            <p:cNvSpPr/>
            <p:nvPr/>
          </p:nvSpPr>
          <p:spPr>
            <a:xfrm>
              <a:off x="9618840" y="-2383920"/>
              <a:ext cx="328320" cy="326520"/>
            </a:xfrm>
            <a:custGeom>
              <a:avLst/>
              <a:gdLst/>
              <a:ahLst/>
              <a:rect l="l" t="t" r="r" b="b"/>
              <a:pathLst>
                <a:path w="11721" h="11658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CustomShape 12"/>
            <p:cNvSpPr/>
            <p:nvPr/>
          </p:nvSpPr>
          <p:spPr>
            <a:xfrm>
              <a:off x="9775800" y="-2345760"/>
              <a:ext cx="114480" cy="133200"/>
            </a:xfrm>
            <a:custGeom>
              <a:avLst/>
              <a:gdLst/>
              <a:ahLst/>
              <a:rect l="l" t="t" r="r" b="b"/>
              <a:pathLst>
                <a:path w="4128" h="479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24" name="CustomShape 13"/>
          <p:cNvSpPr/>
          <p:nvPr/>
        </p:nvSpPr>
        <p:spPr>
          <a:xfrm>
            <a:off x="5679720" y="2452680"/>
            <a:ext cx="1378440" cy="98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1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Google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525" name="Google Shape;314;p34" descr=""/>
          <p:cNvPicPr/>
          <p:nvPr/>
        </p:nvPicPr>
        <p:blipFill>
          <a:blip r:embed="rId1"/>
          <a:stretch/>
        </p:blipFill>
        <p:spPr>
          <a:xfrm>
            <a:off x="2333880" y="1387080"/>
            <a:ext cx="879840" cy="790200"/>
          </a:xfrm>
          <a:prstGeom prst="rect">
            <a:avLst/>
          </a:prstGeom>
          <a:ln>
            <a:noFill/>
          </a:ln>
        </p:spPr>
      </p:pic>
      <p:pic>
        <p:nvPicPr>
          <p:cNvPr id="526" name="Google Shape;315;p34" descr=""/>
          <p:cNvPicPr/>
          <p:nvPr/>
        </p:nvPicPr>
        <p:blipFill>
          <a:blip r:embed="rId2"/>
          <a:stretch/>
        </p:blipFill>
        <p:spPr>
          <a:xfrm>
            <a:off x="4080600" y="2520360"/>
            <a:ext cx="981360" cy="850320"/>
          </a:xfrm>
          <a:prstGeom prst="rect">
            <a:avLst/>
          </a:prstGeom>
          <a:ln>
            <a:noFill/>
          </a:ln>
        </p:spPr>
      </p:pic>
      <p:pic>
        <p:nvPicPr>
          <p:cNvPr id="527" name="Google Shape;316;p34" descr=""/>
          <p:cNvPicPr/>
          <p:nvPr/>
        </p:nvPicPr>
        <p:blipFill>
          <a:blip r:embed="rId3"/>
          <a:stretch/>
        </p:blipFill>
        <p:spPr>
          <a:xfrm>
            <a:off x="5973840" y="1387080"/>
            <a:ext cx="790200" cy="79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10d6b6">
                <a:alpha val="71372"/>
              </a:srgbClr>
            </a:gs>
            <a:gs pos="100000">
              <a:srgbClr val="7337d4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 rot="16200000">
            <a:off x="6378120" y="1585080"/>
            <a:ext cx="3486240" cy="85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24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What we will learn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7" name="CustomShape 2"/>
          <p:cNvSpPr/>
          <p:nvPr/>
        </p:nvSpPr>
        <p:spPr>
          <a:xfrm>
            <a:off x="3110400" y="1059120"/>
            <a:ext cx="175248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60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02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08" name="CustomShape 3"/>
          <p:cNvSpPr/>
          <p:nvPr/>
        </p:nvSpPr>
        <p:spPr>
          <a:xfrm>
            <a:off x="2998800" y="3716640"/>
            <a:ext cx="1975320" cy="61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React, Angular, Vue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09" name="CustomShape 4"/>
          <p:cNvSpPr/>
          <p:nvPr/>
        </p:nvSpPr>
        <p:spPr>
          <a:xfrm>
            <a:off x="3110400" y="2738160"/>
            <a:ext cx="175248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60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05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10" name="CustomShape 5"/>
          <p:cNvSpPr/>
          <p:nvPr/>
        </p:nvSpPr>
        <p:spPr>
          <a:xfrm>
            <a:off x="5259960" y="1059120"/>
            <a:ext cx="175248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60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03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11" name="CustomShape 6"/>
          <p:cNvSpPr/>
          <p:nvPr/>
        </p:nvSpPr>
        <p:spPr>
          <a:xfrm>
            <a:off x="5148360" y="3716640"/>
            <a:ext cx="1975320" cy="61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Let’s build something, with the new tools we learned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12" name="CustomShape 7"/>
          <p:cNvSpPr/>
          <p:nvPr/>
        </p:nvSpPr>
        <p:spPr>
          <a:xfrm>
            <a:off x="5259960" y="2738160"/>
            <a:ext cx="175248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60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06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13" name="CustomShape 8"/>
          <p:cNvSpPr/>
          <p:nvPr/>
        </p:nvSpPr>
        <p:spPr>
          <a:xfrm>
            <a:off x="4975560" y="1576080"/>
            <a:ext cx="232092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6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Advanced CSS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4" name="CustomShape 9"/>
          <p:cNvSpPr/>
          <p:nvPr/>
        </p:nvSpPr>
        <p:spPr>
          <a:xfrm>
            <a:off x="5183640" y="2037240"/>
            <a:ext cx="1905120" cy="61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Inheritance, dynamic values, customizing libraries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15" name="CustomShape 10"/>
          <p:cNvSpPr/>
          <p:nvPr/>
        </p:nvSpPr>
        <p:spPr>
          <a:xfrm>
            <a:off x="4975560" y="3255120"/>
            <a:ext cx="232092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6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Project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6" name="CustomShape 11"/>
          <p:cNvSpPr/>
          <p:nvPr/>
        </p:nvSpPr>
        <p:spPr>
          <a:xfrm>
            <a:off x="606240" y="1576080"/>
            <a:ext cx="239148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6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Modern CSS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7" name="CustomShape 12"/>
          <p:cNvSpPr/>
          <p:nvPr/>
        </p:nvSpPr>
        <p:spPr>
          <a:xfrm>
            <a:off x="849240" y="2037240"/>
            <a:ext cx="1905120" cy="61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Variables, Flexbox, Grid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18" name="CustomShape 13"/>
          <p:cNvSpPr/>
          <p:nvPr/>
        </p:nvSpPr>
        <p:spPr>
          <a:xfrm>
            <a:off x="925560" y="1059120"/>
            <a:ext cx="175248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60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01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19" name="CustomShape 14"/>
          <p:cNvSpPr/>
          <p:nvPr/>
        </p:nvSpPr>
        <p:spPr>
          <a:xfrm>
            <a:off x="641520" y="3255120"/>
            <a:ext cx="232092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6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Typescript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20" name="CustomShape 15"/>
          <p:cNvSpPr/>
          <p:nvPr/>
        </p:nvSpPr>
        <p:spPr>
          <a:xfrm>
            <a:off x="814320" y="3716640"/>
            <a:ext cx="1975320" cy="61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Typed JavaScript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21" name="CustomShape 16"/>
          <p:cNvSpPr/>
          <p:nvPr/>
        </p:nvSpPr>
        <p:spPr>
          <a:xfrm>
            <a:off x="925560" y="2738160"/>
            <a:ext cx="175248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60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04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22" name="CustomShape 17"/>
          <p:cNvSpPr/>
          <p:nvPr/>
        </p:nvSpPr>
        <p:spPr>
          <a:xfrm>
            <a:off x="2826000" y="1576080"/>
            <a:ext cx="232092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6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SASS, SCSS &amp; LESS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23" name="CustomShape 18"/>
          <p:cNvSpPr/>
          <p:nvPr/>
        </p:nvSpPr>
        <p:spPr>
          <a:xfrm>
            <a:off x="3034080" y="2037240"/>
            <a:ext cx="1905120" cy="61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BEM &amp; the CSS preprocessors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24" name="CustomShape 19"/>
          <p:cNvSpPr/>
          <p:nvPr/>
        </p:nvSpPr>
        <p:spPr>
          <a:xfrm>
            <a:off x="2826000" y="3255120"/>
            <a:ext cx="232092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6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JS Frameworks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ustomShape 1"/>
          <p:cNvSpPr/>
          <p:nvPr/>
        </p:nvSpPr>
        <p:spPr>
          <a:xfrm>
            <a:off x="619920" y="134640"/>
            <a:ext cx="7902720" cy="85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30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React vs Angular vs Vue: Popularity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529" name="" descr=""/>
          <p:cNvPicPr/>
          <p:nvPr/>
        </p:nvPicPr>
        <p:blipFill>
          <a:blip r:embed="rId1"/>
          <a:stretch/>
        </p:blipFill>
        <p:spPr>
          <a:xfrm>
            <a:off x="0" y="1280160"/>
            <a:ext cx="9142920" cy="3290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731520" y="0"/>
            <a:ext cx="779112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30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Angular VS React comparison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532" name="" descr=""/>
          <p:cNvPicPr/>
          <p:nvPr/>
        </p:nvPicPr>
        <p:blipFill>
          <a:blip r:embed="rId1"/>
          <a:stretch/>
        </p:blipFill>
        <p:spPr>
          <a:xfrm rot="21596400">
            <a:off x="1739160" y="665640"/>
            <a:ext cx="5757480" cy="447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544680" y="965160"/>
            <a:ext cx="4140360" cy="174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48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Let’s choose our weapon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619920" y="134640"/>
            <a:ext cx="7902720" cy="85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30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The FE Team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535" name="CustomShape 2"/>
          <p:cNvSpPr/>
          <p:nvPr/>
        </p:nvSpPr>
        <p:spPr>
          <a:xfrm>
            <a:off x="2004840" y="3867120"/>
            <a:ext cx="1671840" cy="82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Front End Developer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36" name="CustomShape 3"/>
          <p:cNvSpPr/>
          <p:nvPr/>
        </p:nvSpPr>
        <p:spPr>
          <a:xfrm>
            <a:off x="5635440" y="3867120"/>
            <a:ext cx="1671840" cy="82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Front End Developer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37" name="CustomShape 4"/>
          <p:cNvSpPr/>
          <p:nvPr/>
        </p:nvSpPr>
        <p:spPr>
          <a:xfrm>
            <a:off x="3491640" y="1427040"/>
            <a:ext cx="1058400" cy="643320"/>
          </a:xfrm>
          <a:prstGeom prst="rect">
            <a:avLst/>
          </a:prstGeom>
          <a:noFill/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1400" spc="-1" strike="noStrike">
                <a:solidFill>
                  <a:srgbClr val="ffffff"/>
                </a:solidFill>
                <a:latin typeface="Saira ExtraCondensed Medium"/>
                <a:ea typeface="Saira ExtraCondensed Medium"/>
              </a:rPr>
              <a:t>Gjorge Dimitrov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38" name="CustomShape 5"/>
          <p:cNvSpPr/>
          <p:nvPr/>
        </p:nvSpPr>
        <p:spPr>
          <a:xfrm>
            <a:off x="7115400" y="1417680"/>
            <a:ext cx="1058400" cy="643320"/>
          </a:xfrm>
          <a:prstGeom prst="rect">
            <a:avLst/>
          </a:prstGeom>
          <a:noFill/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1400" spc="-1" strike="noStrike">
                <a:solidFill>
                  <a:srgbClr val="ffffff"/>
                </a:solidFill>
                <a:latin typeface="Saira ExtraCondensed Medium"/>
                <a:ea typeface="Saira ExtraCondensed Medium"/>
              </a:rPr>
              <a:t>Olga Penovska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39" name="CustomShape 6"/>
          <p:cNvSpPr/>
          <p:nvPr/>
        </p:nvSpPr>
        <p:spPr>
          <a:xfrm>
            <a:off x="1960920" y="3491640"/>
            <a:ext cx="360" cy="59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7"/>
          <p:cNvSpPr/>
          <p:nvPr/>
        </p:nvSpPr>
        <p:spPr>
          <a:xfrm>
            <a:off x="5564160" y="3491640"/>
            <a:ext cx="360" cy="59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41" name="Google Shape;345;p38" descr=""/>
          <p:cNvPicPr/>
          <p:nvPr/>
        </p:nvPicPr>
        <p:blipFill>
          <a:blip r:embed="rId1"/>
          <a:stretch/>
        </p:blipFill>
        <p:spPr>
          <a:xfrm>
            <a:off x="1671480" y="1339560"/>
            <a:ext cx="2463120" cy="2463120"/>
          </a:xfrm>
          <a:prstGeom prst="rect">
            <a:avLst/>
          </a:prstGeom>
          <a:ln>
            <a:noFill/>
          </a:ln>
        </p:spPr>
      </p:pic>
      <p:pic>
        <p:nvPicPr>
          <p:cNvPr id="542" name="" descr=""/>
          <p:cNvPicPr/>
          <p:nvPr/>
        </p:nvPicPr>
        <p:blipFill>
          <a:blip r:embed="rId2"/>
          <a:stretch/>
        </p:blipFill>
        <p:spPr>
          <a:xfrm>
            <a:off x="5169240" y="1371600"/>
            <a:ext cx="2237400" cy="223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"/>
          <p:cNvSpPr/>
          <p:nvPr/>
        </p:nvSpPr>
        <p:spPr>
          <a:xfrm>
            <a:off x="477000" y="1862640"/>
            <a:ext cx="4208040" cy="85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48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THANKS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44" name="CustomShape 2"/>
          <p:cNvSpPr/>
          <p:nvPr/>
        </p:nvSpPr>
        <p:spPr>
          <a:xfrm>
            <a:off x="1740960" y="2806560"/>
            <a:ext cx="2931840" cy="9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Does anyone have any questions?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 u="sng">
                <a:solidFill>
                  <a:srgbClr val="0097a7"/>
                </a:solidFill>
                <a:uFillTx/>
                <a:latin typeface="Barlow Semi Condensed"/>
                <a:ea typeface="Barlow Semi Condensed"/>
                <a:hlinkClick r:id="rId1"/>
              </a:rPr>
              <a:t>george.dimitrov@ludotech.co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penovska.olga@gmail.com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545" name="Google Shape;353;p39" descr=""/>
          <p:cNvPicPr/>
          <p:nvPr/>
        </p:nvPicPr>
        <p:blipFill>
          <a:blip r:embed="rId2"/>
          <a:stretch/>
        </p:blipFill>
        <p:spPr>
          <a:xfrm>
            <a:off x="5367960" y="1610280"/>
            <a:ext cx="2878560" cy="253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10d6b6">
                <a:alpha val="71372"/>
              </a:srgbClr>
            </a:gs>
            <a:gs pos="100000">
              <a:srgbClr val="7337d4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1868400" y="2540160"/>
            <a:ext cx="329292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48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HTML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426" name="Google Shape;151;p18" descr=""/>
          <p:cNvPicPr/>
          <p:nvPr/>
        </p:nvPicPr>
        <p:blipFill>
          <a:blip r:embed="rId1"/>
          <a:stretch/>
        </p:blipFill>
        <p:spPr>
          <a:xfrm>
            <a:off x="4312440" y="659880"/>
            <a:ext cx="3874320" cy="3942360"/>
          </a:xfrm>
          <a:prstGeom prst="rect">
            <a:avLst/>
          </a:prstGeom>
          <a:ln>
            <a:noFill/>
          </a:ln>
        </p:spPr>
      </p:pic>
      <p:sp>
        <p:nvSpPr>
          <p:cNvPr id="427" name="CustomShape 2"/>
          <p:cNvSpPr/>
          <p:nvPr/>
        </p:nvSpPr>
        <p:spPr>
          <a:xfrm>
            <a:off x="374400" y="1858680"/>
            <a:ext cx="1443240" cy="16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48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01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28" name="CustomShape 3"/>
          <p:cNvSpPr/>
          <p:nvPr/>
        </p:nvSpPr>
        <p:spPr>
          <a:xfrm>
            <a:off x="1868400" y="3180600"/>
            <a:ext cx="210672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What did we learn about HTML?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4457880" y="1862640"/>
            <a:ext cx="4208040" cy="85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48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How did we get to here?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619920" y="134640"/>
            <a:ext cx="7902720" cy="85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30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HTML</a:t>
            </a:r>
            <a:endParaRPr b="0" lang="en-US" sz="3000" spc="-1" strike="noStrike">
              <a:latin typeface="Arial"/>
            </a:endParaRPr>
          </a:p>
        </p:txBody>
      </p:sp>
      <p:grpSp>
        <p:nvGrpSpPr>
          <p:cNvPr id="431" name="Group 2"/>
          <p:cNvGrpSpPr/>
          <p:nvPr/>
        </p:nvGrpSpPr>
        <p:grpSpPr>
          <a:xfrm>
            <a:off x="3280320" y="1964520"/>
            <a:ext cx="2581560" cy="2480040"/>
            <a:chOff x="3280320" y="1964520"/>
            <a:chExt cx="2581560" cy="2480040"/>
          </a:xfrm>
        </p:grpSpPr>
        <p:grpSp>
          <p:nvGrpSpPr>
            <p:cNvPr id="432" name="Group 3"/>
            <p:cNvGrpSpPr/>
            <p:nvPr/>
          </p:nvGrpSpPr>
          <p:grpSpPr>
            <a:xfrm>
              <a:off x="3280320" y="2298960"/>
              <a:ext cx="2581560" cy="2145600"/>
              <a:chOff x="3280320" y="2298960"/>
              <a:chExt cx="2581560" cy="2145600"/>
            </a:xfrm>
          </p:grpSpPr>
          <p:sp>
            <p:nvSpPr>
              <p:cNvPr id="433" name="CustomShape 4"/>
              <p:cNvSpPr/>
              <p:nvPr/>
            </p:nvSpPr>
            <p:spPr>
              <a:xfrm>
                <a:off x="3550680" y="2298960"/>
                <a:ext cx="2042640" cy="2042640"/>
              </a:xfrm>
              <a:prstGeom prst="ellipse">
                <a:avLst/>
              </a:prstGeom>
              <a:noFill/>
              <a:ln w="2844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4" name="CustomShape 5"/>
              <p:cNvSpPr/>
              <p:nvPr/>
            </p:nvSpPr>
            <p:spPr>
              <a:xfrm>
                <a:off x="3280320" y="2644560"/>
                <a:ext cx="735480" cy="735840"/>
              </a:xfrm>
              <a:prstGeom prst="ellipse">
                <a:avLst/>
              </a:prstGeom>
              <a:solidFill>
                <a:srgbClr val="7337d4">
                  <a:alpha val="81000"/>
                </a:srgbClr>
              </a:solidFill>
              <a:ln w="2844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5" name="CustomShape 6"/>
              <p:cNvSpPr/>
              <p:nvPr/>
            </p:nvSpPr>
            <p:spPr>
              <a:xfrm>
                <a:off x="5126400" y="2644560"/>
                <a:ext cx="735480" cy="735840"/>
              </a:xfrm>
              <a:prstGeom prst="ellipse">
                <a:avLst/>
              </a:prstGeom>
              <a:solidFill>
                <a:srgbClr val="7337d4">
                  <a:alpha val="81000"/>
                </a:srgbClr>
              </a:solidFill>
              <a:ln w="2844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6" name="CustomShape 7"/>
              <p:cNvSpPr/>
              <p:nvPr/>
            </p:nvSpPr>
            <p:spPr>
              <a:xfrm>
                <a:off x="3537000" y="3708720"/>
                <a:ext cx="735480" cy="735840"/>
              </a:xfrm>
              <a:prstGeom prst="ellipse">
                <a:avLst/>
              </a:prstGeom>
              <a:solidFill>
                <a:srgbClr val="7337d4">
                  <a:alpha val="81000"/>
                </a:srgbClr>
              </a:solidFill>
              <a:ln w="2844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7" name="CustomShape 8"/>
              <p:cNvSpPr/>
              <p:nvPr/>
            </p:nvSpPr>
            <p:spPr>
              <a:xfrm>
                <a:off x="4879800" y="3708720"/>
                <a:ext cx="735480" cy="735840"/>
              </a:xfrm>
              <a:prstGeom prst="ellipse">
                <a:avLst/>
              </a:prstGeom>
              <a:solidFill>
                <a:srgbClr val="7337d4">
                  <a:alpha val="81000"/>
                </a:srgbClr>
              </a:solidFill>
              <a:ln w="2844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38" name="CustomShape 9"/>
            <p:cNvSpPr/>
            <p:nvPr/>
          </p:nvSpPr>
          <p:spPr>
            <a:xfrm>
              <a:off x="4203360" y="1964520"/>
              <a:ext cx="735480" cy="735840"/>
            </a:xfrm>
            <a:prstGeom prst="ellipse">
              <a:avLst/>
            </a:prstGeom>
            <a:solidFill>
              <a:srgbClr val="7337d4">
                <a:alpha val="81000"/>
              </a:srgbClr>
            </a:solidFill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9" name="CustomShape 10"/>
          <p:cNvSpPr/>
          <p:nvPr/>
        </p:nvSpPr>
        <p:spPr>
          <a:xfrm>
            <a:off x="5966640" y="2737800"/>
            <a:ext cx="1905120" cy="55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Elements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40" name="CustomShape 11"/>
          <p:cNvSpPr/>
          <p:nvPr/>
        </p:nvSpPr>
        <p:spPr>
          <a:xfrm>
            <a:off x="1376640" y="2737800"/>
            <a:ext cx="1802160" cy="55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Attributes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41" name="CustomShape 12"/>
          <p:cNvSpPr/>
          <p:nvPr/>
        </p:nvSpPr>
        <p:spPr>
          <a:xfrm>
            <a:off x="5711400" y="3816360"/>
            <a:ext cx="1905120" cy="55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Script &amp; Link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42" name="CustomShape 13"/>
          <p:cNvSpPr/>
          <p:nvPr/>
        </p:nvSpPr>
        <p:spPr>
          <a:xfrm>
            <a:off x="1641960" y="3816360"/>
            <a:ext cx="1802160" cy="55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Head &amp; Body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43" name="CustomShape 14"/>
          <p:cNvSpPr/>
          <p:nvPr/>
        </p:nvSpPr>
        <p:spPr>
          <a:xfrm>
            <a:off x="3618720" y="1337400"/>
            <a:ext cx="1905120" cy="55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Semantic HTML5 tags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181;p21" descr=""/>
          <p:cNvPicPr/>
          <p:nvPr/>
        </p:nvPicPr>
        <p:blipFill>
          <a:blip r:embed="rId1"/>
          <a:stretch/>
        </p:blipFill>
        <p:spPr>
          <a:xfrm>
            <a:off x="2190600" y="1148760"/>
            <a:ext cx="4761000" cy="357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3829320" y="2540160"/>
            <a:ext cx="329292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s" sz="48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CSS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446" name="Google Shape;187;p22" descr=""/>
          <p:cNvPicPr/>
          <p:nvPr/>
        </p:nvPicPr>
        <p:blipFill>
          <a:blip r:embed="rId1"/>
          <a:srcRect l="13539" t="1997" r="0" b="4346"/>
          <a:stretch/>
        </p:blipFill>
        <p:spPr>
          <a:xfrm>
            <a:off x="0" y="-28440"/>
            <a:ext cx="3626280" cy="5157360"/>
          </a:xfrm>
          <a:prstGeom prst="rect">
            <a:avLst/>
          </a:prstGeom>
          <a:ln>
            <a:noFill/>
          </a:ln>
        </p:spPr>
      </p:pic>
      <p:sp>
        <p:nvSpPr>
          <p:cNvPr id="447" name="CustomShape 2"/>
          <p:cNvSpPr/>
          <p:nvPr/>
        </p:nvSpPr>
        <p:spPr>
          <a:xfrm>
            <a:off x="7477920" y="1858680"/>
            <a:ext cx="1443240" cy="16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48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02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193;p23" descr=""/>
          <p:cNvPicPr/>
          <p:nvPr/>
        </p:nvPicPr>
        <p:blipFill>
          <a:blip r:embed="rId1"/>
          <a:stretch/>
        </p:blipFill>
        <p:spPr>
          <a:xfrm>
            <a:off x="797040" y="152280"/>
            <a:ext cx="7548480" cy="4837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619920" y="134640"/>
            <a:ext cx="7902720" cy="85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3000" spc="-1" strike="noStrike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CSS</a:t>
            </a:r>
            <a:endParaRPr b="0" lang="en-US" sz="3000" spc="-1" strike="noStrike">
              <a:latin typeface="Arial"/>
            </a:endParaRPr>
          </a:p>
        </p:txBody>
      </p:sp>
      <p:grpSp>
        <p:nvGrpSpPr>
          <p:cNvPr id="450" name="Group 2"/>
          <p:cNvGrpSpPr/>
          <p:nvPr/>
        </p:nvGrpSpPr>
        <p:grpSpPr>
          <a:xfrm>
            <a:off x="3280320" y="1964520"/>
            <a:ext cx="2581560" cy="2480040"/>
            <a:chOff x="3280320" y="1964520"/>
            <a:chExt cx="2581560" cy="2480040"/>
          </a:xfrm>
        </p:grpSpPr>
        <p:grpSp>
          <p:nvGrpSpPr>
            <p:cNvPr id="451" name="Group 3"/>
            <p:cNvGrpSpPr/>
            <p:nvPr/>
          </p:nvGrpSpPr>
          <p:grpSpPr>
            <a:xfrm>
              <a:off x="3280320" y="2298960"/>
              <a:ext cx="2581560" cy="2145600"/>
              <a:chOff x="3280320" y="2298960"/>
              <a:chExt cx="2581560" cy="2145600"/>
            </a:xfrm>
          </p:grpSpPr>
          <p:sp>
            <p:nvSpPr>
              <p:cNvPr id="452" name="CustomShape 4"/>
              <p:cNvSpPr/>
              <p:nvPr/>
            </p:nvSpPr>
            <p:spPr>
              <a:xfrm>
                <a:off x="3550680" y="2298960"/>
                <a:ext cx="2042640" cy="2042640"/>
              </a:xfrm>
              <a:prstGeom prst="ellipse">
                <a:avLst/>
              </a:prstGeom>
              <a:noFill/>
              <a:ln w="2844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3" name="CustomShape 5"/>
              <p:cNvSpPr/>
              <p:nvPr/>
            </p:nvSpPr>
            <p:spPr>
              <a:xfrm>
                <a:off x="3280320" y="2644560"/>
                <a:ext cx="735480" cy="735840"/>
              </a:xfrm>
              <a:prstGeom prst="ellipse">
                <a:avLst/>
              </a:prstGeom>
              <a:solidFill>
                <a:srgbClr val="7337d4">
                  <a:alpha val="81000"/>
                </a:srgbClr>
              </a:solidFill>
              <a:ln w="2844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4" name="CustomShape 6"/>
              <p:cNvSpPr/>
              <p:nvPr/>
            </p:nvSpPr>
            <p:spPr>
              <a:xfrm>
                <a:off x="5126400" y="2644560"/>
                <a:ext cx="735480" cy="735840"/>
              </a:xfrm>
              <a:prstGeom prst="ellipse">
                <a:avLst/>
              </a:prstGeom>
              <a:solidFill>
                <a:srgbClr val="7337d4">
                  <a:alpha val="81000"/>
                </a:srgbClr>
              </a:solidFill>
              <a:ln w="2844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5" name="CustomShape 7"/>
              <p:cNvSpPr/>
              <p:nvPr/>
            </p:nvSpPr>
            <p:spPr>
              <a:xfrm>
                <a:off x="3537000" y="3708720"/>
                <a:ext cx="735480" cy="735840"/>
              </a:xfrm>
              <a:prstGeom prst="ellipse">
                <a:avLst/>
              </a:prstGeom>
              <a:solidFill>
                <a:srgbClr val="7337d4">
                  <a:alpha val="81000"/>
                </a:srgbClr>
              </a:solidFill>
              <a:ln w="2844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6" name="CustomShape 8"/>
              <p:cNvSpPr/>
              <p:nvPr/>
            </p:nvSpPr>
            <p:spPr>
              <a:xfrm>
                <a:off x="4879800" y="3708720"/>
                <a:ext cx="735480" cy="735840"/>
              </a:xfrm>
              <a:prstGeom prst="ellipse">
                <a:avLst/>
              </a:prstGeom>
              <a:solidFill>
                <a:srgbClr val="7337d4">
                  <a:alpha val="81000"/>
                </a:srgbClr>
              </a:solidFill>
              <a:ln w="2844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57" name="CustomShape 9"/>
            <p:cNvSpPr/>
            <p:nvPr/>
          </p:nvSpPr>
          <p:spPr>
            <a:xfrm>
              <a:off x="4203360" y="1964520"/>
              <a:ext cx="735480" cy="735840"/>
            </a:xfrm>
            <a:prstGeom prst="ellipse">
              <a:avLst/>
            </a:prstGeom>
            <a:solidFill>
              <a:srgbClr val="7337d4">
                <a:alpha val="81000"/>
              </a:srgbClr>
            </a:solidFill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58" name="CustomShape 10"/>
          <p:cNvSpPr/>
          <p:nvPr/>
        </p:nvSpPr>
        <p:spPr>
          <a:xfrm>
            <a:off x="5966640" y="2737800"/>
            <a:ext cx="1905120" cy="55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Type of values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59" name="CustomShape 11"/>
          <p:cNvSpPr/>
          <p:nvPr/>
        </p:nvSpPr>
        <p:spPr>
          <a:xfrm>
            <a:off x="1376640" y="2737800"/>
            <a:ext cx="1802160" cy="55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Grid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60" name="CustomShape 12"/>
          <p:cNvSpPr/>
          <p:nvPr/>
        </p:nvSpPr>
        <p:spPr>
          <a:xfrm>
            <a:off x="5711400" y="3816360"/>
            <a:ext cx="1905120" cy="55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Animations &amp; Transitions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61" name="CustomShape 13"/>
          <p:cNvSpPr/>
          <p:nvPr/>
        </p:nvSpPr>
        <p:spPr>
          <a:xfrm>
            <a:off x="1641960" y="3816360"/>
            <a:ext cx="1802160" cy="55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Positioning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62" name="CustomShape 14"/>
          <p:cNvSpPr/>
          <p:nvPr/>
        </p:nvSpPr>
        <p:spPr>
          <a:xfrm>
            <a:off x="3618720" y="1337400"/>
            <a:ext cx="1905120" cy="55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200" spc="-1" strike="noStrike">
                <a:solidFill>
                  <a:srgbClr val="ffffff"/>
                </a:solidFill>
                <a:latin typeface="Barlow Semi Condensed"/>
                <a:ea typeface="Barlow Semi Condensed"/>
              </a:rPr>
              <a:t>Selectors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2021-10-18T22:49:46Z</dcterms:modified>
  <cp:revision>4</cp:revision>
  <dc:subject/>
  <dc:title/>
</cp:coreProperties>
</file>